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679" r:id="rId2"/>
    <p:sldId id="698" r:id="rId3"/>
    <p:sldId id="680" r:id="rId4"/>
    <p:sldId id="689" r:id="rId5"/>
    <p:sldId id="681" r:id="rId6"/>
    <p:sldId id="682" r:id="rId7"/>
    <p:sldId id="683" r:id="rId8"/>
    <p:sldId id="684" r:id="rId9"/>
    <p:sldId id="685" r:id="rId10"/>
    <p:sldId id="693" r:id="rId11"/>
    <p:sldId id="686" r:id="rId12"/>
    <p:sldId id="687" r:id="rId13"/>
    <p:sldId id="690" r:id="rId14"/>
    <p:sldId id="691" r:id="rId15"/>
    <p:sldId id="692" r:id="rId16"/>
    <p:sldId id="696" r:id="rId17"/>
    <p:sldId id="694" r:id="rId18"/>
    <p:sldId id="69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13" autoAdjust="0"/>
  </p:normalViewPr>
  <p:slideViewPr>
    <p:cSldViewPr>
      <p:cViewPr varScale="1">
        <p:scale>
          <a:sx n="69" d="100"/>
          <a:sy n="69" d="100"/>
        </p:scale>
        <p:origin x="7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94E59-B37A-4939-A23D-7E93F9D329C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8BEC4-2C6A-43B4-9B7B-FF75DC42F2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20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93A53-4A22-480B-BBC1-EE785B9E44E7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DDB1A-B8EF-4336-90D1-68F50065EF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05205" y="1916832"/>
            <a:ext cx="8462174" cy="2952328"/>
          </a:xfrm>
        </p:spPr>
        <p:txBody>
          <a:bodyPr>
            <a:noAutofit/>
          </a:bodyPr>
          <a:lstStyle/>
          <a:p>
            <a:r>
              <a:rPr lang="ru-RU" sz="3600" b="1" dirty="0"/>
              <a:t>Р</a:t>
            </a:r>
            <a:r>
              <a:rPr lang="ru-RU" sz="3600" b="1" dirty="0" smtClean="0"/>
              <a:t>еализация </a:t>
            </a:r>
            <a:br>
              <a:rPr lang="ru-RU" sz="3600" b="1" dirty="0" smtClean="0"/>
            </a:br>
            <a:r>
              <a:rPr lang="ru-RU" sz="3600" b="1" dirty="0" smtClean="0"/>
              <a:t>программы переселения граждан </a:t>
            </a:r>
            <a:br>
              <a:rPr lang="ru-RU" sz="3600" b="1" dirty="0" smtClean="0"/>
            </a:br>
            <a:r>
              <a:rPr lang="ru-RU" sz="3600" b="1" dirty="0" smtClean="0"/>
              <a:t>г. Саратова из аварийного жилищного фонда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12" name="Picture 3" descr="E:\Дизайн\Презентация по коллеги 2013\Лого города_2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8283" cy="1100436"/>
          </a:xfrm>
          <a:prstGeom prst="rect">
            <a:avLst/>
          </a:prstGeom>
          <a:noFill/>
        </p:spPr>
      </p:pic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05205" y="1916832"/>
            <a:ext cx="8462174" cy="295232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Строительство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многоквартирного жилого дома № 1, расположенного по адресу: г. Саратов, Заводской район, 5-й Динамовский проезд, №2, №4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12" name="Picture 3" descr="E:\Дизайн\Презентация по коллеги 2013\Лого города_2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8283" cy="1100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10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23528" y="2060848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/>
          <a:srcRect l="15267" t="14724" r="17314" b="36513"/>
          <a:stretch>
            <a:fillRect/>
          </a:stretch>
        </p:blipFill>
        <p:spPr bwMode="auto">
          <a:xfrm>
            <a:off x="3136727" y="548851"/>
            <a:ext cx="5364088" cy="2766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39552" y="414908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012160" y="3573017"/>
            <a:ext cx="29523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 рамках реализации ведомственной целевой программы</a:t>
            </a:r>
          </a:p>
          <a:p>
            <a:r>
              <a:rPr lang="ru-RU" sz="1400" b="1" dirty="0" smtClean="0"/>
              <a:t>«Переселение граждан города Саратова из аварийного жилищного фонда в 2019-2025 годах»</a:t>
            </a:r>
          </a:p>
          <a:p>
            <a:r>
              <a:rPr lang="ru-RU" sz="1400" b="1" dirty="0" smtClean="0"/>
              <a:t>строительство данного объекта позволит переселить 306 граждан  из 162 аварийных помещений</a:t>
            </a:r>
            <a:endParaRPr lang="ru-RU" sz="1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23034" t="15750" r="36213" b="35426"/>
          <a:stretch>
            <a:fillRect/>
          </a:stretch>
        </p:blipFill>
        <p:spPr bwMode="auto">
          <a:xfrm>
            <a:off x="251520" y="3140968"/>
            <a:ext cx="540060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4446" y="91652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bject 78"/>
          <p:cNvSpPr txBox="1"/>
          <p:nvPr/>
        </p:nvSpPr>
        <p:spPr>
          <a:xfrm>
            <a:off x="1043608" y="117052"/>
            <a:ext cx="3122613" cy="2587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600" spc="-80" dirty="0">
                <a:solidFill>
                  <a:srgbClr val="0067AC"/>
                </a:solidFill>
                <a:latin typeface="Arial"/>
                <a:cs typeface="Arial"/>
              </a:rPr>
              <a:t>НАЦИОНАЛЬНЫЙ</a:t>
            </a:r>
            <a:r>
              <a:rPr sz="1600" spc="-5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0067AC"/>
                </a:solidFill>
                <a:latin typeface="Arial"/>
                <a:cs typeface="Arial"/>
              </a:rPr>
              <a:t>ПРОЕКТ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4" name="object 81"/>
          <p:cNvSpPr txBox="1"/>
          <p:nvPr/>
        </p:nvSpPr>
        <p:spPr>
          <a:xfrm>
            <a:off x="1035671" y="388514"/>
            <a:ext cx="4202112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spc="-100" dirty="0">
                <a:solidFill>
                  <a:srgbClr val="0067AC"/>
                </a:solidFill>
                <a:latin typeface="Arial"/>
                <a:cs typeface="Arial"/>
              </a:rPr>
              <a:t>ЖИЛЬЕ </a:t>
            </a:r>
            <a:r>
              <a:rPr sz="2000" spc="-110" dirty="0">
                <a:solidFill>
                  <a:srgbClr val="0067AC"/>
                </a:solidFill>
                <a:latin typeface="Arial"/>
                <a:cs typeface="Arial"/>
              </a:rPr>
              <a:t>И </a:t>
            </a:r>
            <a:r>
              <a:rPr sz="2000" spc="-150" dirty="0">
                <a:solidFill>
                  <a:srgbClr val="0067AC"/>
                </a:solidFill>
                <a:latin typeface="Arial"/>
                <a:cs typeface="Arial"/>
              </a:rPr>
              <a:t>ГОРОДСКАЯ</a:t>
            </a:r>
            <a:r>
              <a:rPr sz="2000" spc="-4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2000" spc="-145" dirty="0">
                <a:solidFill>
                  <a:srgbClr val="0067AC"/>
                </a:solidFill>
                <a:latin typeface="Arial"/>
                <a:cs typeface="Arial"/>
              </a:rPr>
              <a:t>СРЕДА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9552" y="414908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/>
          </a:p>
          <a:p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980013" y="5085184"/>
            <a:ext cx="4571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 рамках реализации ведомственной целевой программы</a:t>
            </a:r>
          </a:p>
          <a:p>
            <a:r>
              <a:rPr lang="ru-RU" sz="1400" b="1" dirty="0" smtClean="0"/>
              <a:t>«Переселение граждан города Саратова из аварийного жилищного фонда в 2019-2025 годах»</a:t>
            </a:r>
          </a:p>
          <a:p>
            <a:r>
              <a:rPr lang="ru-RU" sz="1400" b="1" dirty="0" smtClean="0"/>
              <a:t>строительство данного объекта позволит переселить 306 граждан  из 162 аварийных помещений</a:t>
            </a:r>
            <a:endParaRPr lang="ru-RU" sz="1400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446" y="91652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bject 78"/>
          <p:cNvSpPr txBox="1"/>
          <p:nvPr/>
        </p:nvSpPr>
        <p:spPr>
          <a:xfrm>
            <a:off x="1043608" y="117052"/>
            <a:ext cx="3122613" cy="2587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600" spc="-80" dirty="0">
                <a:solidFill>
                  <a:srgbClr val="0067AC"/>
                </a:solidFill>
                <a:latin typeface="Arial"/>
                <a:cs typeface="Arial"/>
              </a:rPr>
              <a:t>НАЦИОНАЛЬНЫЙ</a:t>
            </a:r>
            <a:r>
              <a:rPr sz="1600" spc="-5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0067AC"/>
                </a:solidFill>
                <a:latin typeface="Arial"/>
                <a:cs typeface="Arial"/>
              </a:rPr>
              <a:t>ПРОЕКТ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4" name="object 81"/>
          <p:cNvSpPr txBox="1"/>
          <p:nvPr/>
        </p:nvSpPr>
        <p:spPr>
          <a:xfrm>
            <a:off x="1035671" y="388514"/>
            <a:ext cx="4202112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spc="-100" dirty="0">
                <a:solidFill>
                  <a:srgbClr val="0067AC"/>
                </a:solidFill>
                <a:latin typeface="Arial"/>
                <a:cs typeface="Arial"/>
              </a:rPr>
              <a:t>ЖИЛЬЕ </a:t>
            </a:r>
            <a:r>
              <a:rPr sz="2000" spc="-110" dirty="0">
                <a:solidFill>
                  <a:srgbClr val="0067AC"/>
                </a:solidFill>
                <a:latin typeface="Arial"/>
                <a:cs typeface="Arial"/>
              </a:rPr>
              <a:t>И </a:t>
            </a:r>
            <a:r>
              <a:rPr sz="2000" spc="-150" dirty="0">
                <a:solidFill>
                  <a:srgbClr val="0067AC"/>
                </a:solidFill>
                <a:latin typeface="Arial"/>
                <a:cs typeface="Arial"/>
              </a:rPr>
              <a:t>ГОРОДСКАЯ</a:t>
            </a:r>
            <a:r>
              <a:rPr sz="2000" spc="-4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2000" spc="-145" dirty="0">
                <a:solidFill>
                  <a:srgbClr val="0067AC"/>
                </a:solidFill>
                <a:latin typeface="Arial"/>
                <a:cs typeface="Arial"/>
              </a:rPr>
              <a:t>СРЕДА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47" y="4072646"/>
            <a:ext cx="3655466" cy="269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48" y="1124744"/>
            <a:ext cx="3655466" cy="275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565" y="1124744"/>
            <a:ext cx="4734271" cy="378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14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Мероприятия дорожной карты по строительству объекта : Многоквартирный жилой дом, расположенный по адресу: г. Саратов, Заводской район, 5-й Динамовский проезд, №2, №4 осуществляются с графиком производства работ по контракту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7544" y="1052736"/>
          <a:ext cx="8352936" cy="5191671"/>
        </p:xfrm>
        <a:graphic>
          <a:graphicData uri="http://schemas.openxmlformats.org/drawingml/2006/table">
            <a:tbl>
              <a:tblPr/>
              <a:tblGrid>
                <a:gridCol w="272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51672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</a:tblGrid>
              <a:tr h="124391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№п.п.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работ</a:t>
                      </a:r>
                    </a:p>
                  </a:txBody>
                  <a:tcPr marL="4864" marR="4864" marT="486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0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2019-2020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декабрь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январь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февраль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март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апрель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май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июнь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июль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август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сентябрь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Жилой дом  №2, №4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Подготовительные работы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Разбивка осей здания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Земляные работы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Пробная забивка свай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Наблюдение за пробной забивкой свай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Погружение свайного поля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Стены подвала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28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Входы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Гидроизоляция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Монтаж наружных стен цоколя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внутренние стены цоколя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плит перекрытий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техподполья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наружных стеновых панелей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внутренних стеновых панелей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плит перекрытий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плит покрытия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дверей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оконных заполнений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7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Кирпичная кладка технического этажа и парапета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Устройство пола технического этажа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Устройство кровли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Наружная отделка фасада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Внутренние отделочные работы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Холодное водоснабжение внутреннее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Горячее водоснабжение внутреннее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Канализация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Ливневая канализация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системы отопления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лифта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7236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Монтаж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охранно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пожарной сигнализации, сети связи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950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Внутренее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электроосвещение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24401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Благоустройство, озеленение, монтаж малых архитектурных форм</a:t>
                      </a:r>
                    </a:p>
                  </a:txBody>
                  <a:tcPr marL="4864" marR="4864" marT="486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4864" marR="4864" marT="486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835696" y="188640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Многоквартирный жилой дом по адресу :г Саратов , Заводской район, 5-й Динамовский проезд №2, №4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50202" t="36099" r="4911" b="37001"/>
          <a:stretch>
            <a:fillRect/>
          </a:stretch>
        </p:blipFill>
        <p:spPr bwMode="auto">
          <a:xfrm>
            <a:off x="1043608" y="1628800"/>
            <a:ext cx="676875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995936" y="119675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б/с 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6088" t="36454" r="49116" b="37000"/>
          <a:stretch>
            <a:fillRect/>
          </a:stretch>
        </p:blipFill>
        <p:spPr bwMode="auto">
          <a:xfrm>
            <a:off x="899592" y="1556792"/>
            <a:ext cx="691276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835696" y="188640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Многоквартирный жилой дом по адресу :г Саратов , Заводской район, 5-й Динамовский проезд №2, №4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995936" y="9807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б/с 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123728" y="188640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Многоквартирный жилой дом по адресу :г Саратов , Заводской район, 5-й Динамовский проезд №2, №4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31893" t="21262" r="28412" b="25976"/>
          <a:stretch>
            <a:fillRect/>
          </a:stretch>
        </p:blipFill>
        <p:spPr bwMode="auto">
          <a:xfrm>
            <a:off x="1763688" y="1412776"/>
            <a:ext cx="612068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987824" y="90872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Схема расположения объекта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148064" y="6309320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Строящийся жилой дом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835696" y="188641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Многоквартирный жилой дом по адресу :г Саратов , Заводской район, 5-й Динамовский проезд №2, №4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30346" t="23667" r="33581" b="32054"/>
          <a:stretch>
            <a:fillRect/>
          </a:stretch>
        </p:blipFill>
        <p:spPr bwMode="auto">
          <a:xfrm>
            <a:off x="251520" y="1412776"/>
            <a:ext cx="5400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203848" y="908720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План благоустройства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l="55882" t="37787" r="2353" b="37255"/>
          <a:stretch>
            <a:fillRect/>
          </a:stretch>
        </p:blipFill>
        <p:spPr bwMode="auto">
          <a:xfrm>
            <a:off x="5868144" y="1196752"/>
            <a:ext cx="32758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 l="56109" t="22050" r="2548" b="44088"/>
          <a:stretch>
            <a:fillRect/>
          </a:stretch>
        </p:blipFill>
        <p:spPr bwMode="auto">
          <a:xfrm>
            <a:off x="5436096" y="3356992"/>
            <a:ext cx="370790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835696" y="188641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Многоквартирный жилой дом по адресу :г Саратов , Заводской район, 5-й Динамовский проезд №2, №4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31540" y="834971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После завершения строительства в новые жилые помещения смогут переехать 306 граждан из 162 аварийных помещений, расположенных по адресам:</a:t>
            </a:r>
          </a:p>
          <a:p>
            <a:r>
              <a:rPr lang="ru-RU" sz="1600" dirty="0"/>
              <a:t>- 1-й пр. Энергетиков, д. 8,</a:t>
            </a:r>
          </a:p>
          <a:p>
            <a:r>
              <a:rPr lang="ru-RU" sz="1600" dirty="0"/>
              <a:t>- ул. Кленовая, д 13а,</a:t>
            </a:r>
          </a:p>
          <a:p>
            <a:r>
              <a:rPr lang="ru-RU" sz="1600" dirty="0"/>
              <a:t>- ул. им. Азина В.М., д. 25,</a:t>
            </a:r>
          </a:p>
          <a:p>
            <a:r>
              <a:rPr lang="ru-RU" sz="1600" dirty="0"/>
              <a:t>- Ново-Астраханское шоссе, д. 1 (лит. К),</a:t>
            </a:r>
          </a:p>
          <a:p>
            <a:r>
              <a:rPr lang="ru-RU" sz="1600" dirty="0"/>
              <a:t>- ул. Кленовая, д. 9,</a:t>
            </a:r>
          </a:p>
          <a:p>
            <a:r>
              <a:rPr lang="ru-RU" sz="1600" dirty="0"/>
              <a:t>- ул. Кленовая, д. 11,</a:t>
            </a:r>
          </a:p>
          <a:p>
            <a:r>
              <a:rPr lang="ru-RU" sz="1600" dirty="0"/>
              <a:t>- ул. Барнаульская, д. 14,</a:t>
            </a:r>
          </a:p>
          <a:p>
            <a:r>
              <a:rPr lang="ru-RU" sz="1600" dirty="0"/>
              <a:t>- ул. Барнаульская, д. 10,</a:t>
            </a:r>
          </a:p>
          <a:p>
            <a:r>
              <a:rPr lang="ru-RU" sz="1600" dirty="0"/>
              <a:t>- ул. Барнаульская, д. 12,</a:t>
            </a:r>
          </a:p>
          <a:p>
            <a:r>
              <a:rPr lang="ru-RU" sz="1600" dirty="0"/>
              <a:t>- Брянский пр., д. 6,</a:t>
            </a:r>
          </a:p>
          <a:p>
            <a:r>
              <a:rPr lang="ru-RU" sz="1600" dirty="0"/>
              <a:t>- ул. им. Азина В.М., д. 37 лит. А1,</a:t>
            </a:r>
          </a:p>
          <a:p>
            <a:r>
              <a:rPr lang="ru-RU" sz="1600" dirty="0"/>
              <a:t>- 1-й Телеграфный проезд, д. 10,</a:t>
            </a:r>
          </a:p>
          <a:p>
            <a:r>
              <a:rPr lang="ru-RU" sz="1600" dirty="0"/>
              <a:t>- ул. Международная, д. 8 лит. А,</a:t>
            </a:r>
          </a:p>
          <a:p>
            <a:r>
              <a:rPr lang="ru-RU" sz="1600" dirty="0"/>
              <a:t>- ул. Лунная, д. 18,</a:t>
            </a:r>
          </a:p>
          <a:p>
            <a:r>
              <a:rPr lang="ru-RU" sz="1600" dirty="0"/>
              <a:t>- ул. Аткарская, д. 33 лит. А,</a:t>
            </a:r>
          </a:p>
          <a:p>
            <a:r>
              <a:rPr lang="ru-RU" sz="1600" dirty="0"/>
              <a:t>- ул. Валовая, д. 94 (лит. А),</a:t>
            </a:r>
          </a:p>
          <a:p>
            <a:r>
              <a:rPr lang="ru-RU" sz="1600" dirty="0"/>
              <a:t>- ул. им. Зарубина В.С., д. 7 (лит. Б),</a:t>
            </a:r>
          </a:p>
          <a:p>
            <a:r>
              <a:rPr lang="ru-RU" sz="1600" dirty="0"/>
              <a:t>- ул. Московская, д. 21 лит. А</a:t>
            </a:r>
          </a:p>
          <a:p>
            <a:r>
              <a:rPr lang="ru-RU" sz="1600" dirty="0"/>
              <a:t>- ул. Рабочая, д. 2 литер А,Б,В,</a:t>
            </a:r>
          </a:p>
          <a:p>
            <a:r>
              <a:rPr lang="ru-RU" sz="1600" dirty="0"/>
              <a:t>- ул. им. Дзержинского Ф.Э., д. 2, литер Б,</a:t>
            </a:r>
          </a:p>
          <a:p>
            <a:r>
              <a:rPr lang="ru-RU" sz="1600" dirty="0"/>
              <a:t>- ул. Рабочая, д. 89 литер Б.</a:t>
            </a:r>
            <a:endParaRPr lang="ru-RU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36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Строительство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многоквартирных жилых домов № 2, №3, расположенных по адресу: г. Саратов, Заводской район, 5-й Динамовский проезд, №2, №4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12" name="Picture 3" descr="E:\Дизайн\Презентация по коллеги 2013\Лого города_2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8283" cy="1100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697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446" y="91652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78"/>
          <p:cNvSpPr txBox="1"/>
          <p:nvPr/>
        </p:nvSpPr>
        <p:spPr>
          <a:xfrm>
            <a:off x="1043608" y="117052"/>
            <a:ext cx="3122613" cy="2587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600" spc="-80" dirty="0">
                <a:solidFill>
                  <a:srgbClr val="0067AC"/>
                </a:solidFill>
                <a:latin typeface="Arial"/>
                <a:cs typeface="Arial"/>
              </a:rPr>
              <a:t>НАЦИОНАЛЬНЫЙ</a:t>
            </a:r>
            <a:r>
              <a:rPr sz="1600" spc="-5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0067AC"/>
                </a:solidFill>
                <a:latin typeface="Arial"/>
                <a:cs typeface="Arial"/>
              </a:rPr>
              <a:t>ПРОЕКТ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1"/>
          <p:cNvSpPr txBox="1"/>
          <p:nvPr/>
        </p:nvSpPr>
        <p:spPr>
          <a:xfrm>
            <a:off x="1035671" y="388514"/>
            <a:ext cx="4202112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spc="-100" dirty="0">
                <a:solidFill>
                  <a:srgbClr val="0067AC"/>
                </a:solidFill>
                <a:latin typeface="Arial"/>
                <a:cs typeface="Arial"/>
              </a:rPr>
              <a:t>ЖИЛЬЕ </a:t>
            </a:r>
            <a:r>
              <a:rPr sz="2000" spc="-110" dirty="0">
                <a:solidFill>
                  <a:srgbClr val="0067AC"/>
                </a:solidFill>
                <a:latin typeface="Arial"/>
                <a:cs typeface="Arial"/>
              </a:rPr>
              <a:t>И </a:t>
            </a:r>
            <a:r>
              <a:rPr sz="2000" spc="-150" dirty="0">
                <a:solidFill>
                  <a:srgbClr val="0067AC"/>
                </a:solidFill>
                <a:latin typeface="Arial"/>
                <a:cs typeface="Arial"/>
              </a:rPr>
              <a:t>ГОРОДСКАЯ</a:t>
            </a:r>
            <a:r>
              <a:rPr sz="2000" spc="-4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2000" spc="-145" dirty="0">
                <a:solidFill>
                  <a:srgbClr val="0067AC"/>
                </a:solidFill>
                <a:latin typeface="Arial"/>
                <a:cs typeface="Arial"/>
              </a:rPr>
              <a:t>СРЕДА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13" y="863439"/>
            <a:ext cx="8306359" cy="440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606075" y="1268760"/>
            <a:ext cx="1998839" cy="1113497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Дом №1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264231" y="889605"/>
            <a:ext cx="1998839" cy="11134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FF00"/>
                </a:solidFill>
              </a:rPr>
              <a:t>Дом №2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452320" y="914892"/>
            <a:ext cx="1528137" cy="11134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FF00"/>
                </a:solidFill>
              </a:rPr>
              <a:t>Дом №3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1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636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19" y="300947"/>
            <a:ext cx="8511397" cy="563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907704" y="4365104"/>
            <a:ext cx="1998839" cy="1113497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Дом №1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34706" y="384309"/>
            <a:ext cx="1440160" cy="11134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FF00"/>
                </a:solidFill>
              </a:rPr>
              <a:t>Дом №2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860032" y="428344"/>
            <a:ext cx="1528137" cy="11134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FF00"/>
                </a:solidFill>
              </a:rPr>
              <a:t>Дом №3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1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830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446" y="91652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bject 78"/>
          <p:cNvSpPr txBox="1"/>
          <p:nvPr/>
        </p:nvSpPr>
        <p:spPr>
          <a:xfrm>
            <a:off x="1043608" y="117052"/>
            <a:ext cx="3122613" cy="2587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600" spc="-80" dirty="0">
                <a:solidFill>
                  <a:srgbClr val="0067AC"/>
                </a:solidFill>
                <a:latin typeface="Arial"/>
                <a:cs typeface="Arial"/>
              </a:rPr>
              <a:t>НАЦИОНАЛЬНЫЙ</a:t>
            </a:r>
            <a:r>
              <a:rPr sz="1600" spc="-5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0067AC"/>
                </a:solidFill>
                <a:latin typeface="Arial"/>
                <a:cs typeface="Arial"/>
              </a:rPr>
              <a:t>ПРОЕКТ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" name="object 81"/>
          <p:cNvSpPr txBox="1"/>
          <p:nvPr/>
        </p:nvSpPr>
        <p:spPr>
          <a:xfrm>
            <a:off x="1035671" y="388514"/>
            <a:ext cx="4202112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spc="-100" dirty="0">
                <a:solidFill>
                  <a:srgbClr val="0067AC"/>
                </a:solidFill>
                <a:latin typeface="Arial"/>
                <a:cs typeface="Arial"/>
              </a:rPr>
              <a:t>ЖИЛЬЕ </a:t>
            </a:r>
            <a:r>
              <a:rPr sz="2000" spc="-110" dirty="0">
                <a:solidFill>
                  <a:srgbClr val="0067AC"/>
                </a:solidFill>
                <a:latin typeface="Arial"/>
                <a:cs typeface="Arial"/>
              </a:rPr>
              <a:t>И </a:t>
            </a:r>
            <a:r>
              <a:rPr sz="2000" spc="-150" dirty="0">
                <a:solidFill>
                  <a:srgbClr val="0067AC"/>
                </a:solidFill>
                <a:latin typeface="Arial"/>
                <a:cs typeface="Arial"/>
              </a:rPr>
              <a:t>ГОРОДСКАЯ</a:t>
            </a:r>
            <a:r>
              <a:rPr sz="2000" spc="-4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2000" spc="-145" dirty="0">
                <a:solidFill>
                  <a:srgbClr val="0067AC"/>
                </a:solidFill>
                <a:latin typeface="Arial"/>
                <a:cs typeface="Arial"/>
              </a:rPr>
              <a:t>СРЕДА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5494" y="980728"/>
            <a:ext cx="7698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Технико-экономические </a:t>
            </a:r>
            <a:r>
              <a:rPr lang="ru-RU" b="1" dirty="0" smtClean="0"/>
              <a:t>показатели: «</a:t>
            </a:r>
            <a:r>
              <a:rPr lang="ru-RU" b="1" dirty="0"/>
              <a:t>Многоквартирный жилой дом по адресу :г Саратов , Заводской район, 5-й Динамовский проезд №</a:t>
            </a:r>
            <a:r>
              <a:rPr lang="ru-RU" b="1" dirty="0" smtClean="0"/>
              <a:t>2, № 4»</a:t>
            </a:r>
          </a:p>
          <a:p>
            <a:pPr algn="ctr"/>
            <a:r>
              <a:rPr lang="ru-RU" b="1" dirty="0" smtClean="0"/>
              <a:t>Дом № 2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891482"/>
            <a:ext cx="6924675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1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3034" t="18705" r="36213" b="35426"/>
          <a:stretch/>
        </p:blipFill>
        <p:spPr bwMode="auto">
          <a:xfrm>
            <a:off x="2123728" y="2264735"/>
            <a:ext cx="5400600" cy="338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4446" y="91652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bject 78"/>
          <p:cNvSpPr txBox="1"/>
          <p:nvPr/>
        </p:nvSpPr>
        <p:spPr>
          <a:xfrm>
            <a:off x="1043608" y="117052"/>
            <a:ext cx="3122613" cy="2587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600" spc="-80" dirty="0">
                <a:solidFill>
                  <a:srgbClr val="0067AC"/>
                </a:solidFill>
                <a:latin typeface="Arial"/>
                <a:cs typeface="Arial"/>
              </a:rPr>
              <a:t>НАЦИОНАЛЬНЫЙ</a:t>
            </a:r>
            <a:r>
              <a:rPr sz="1600" spc="-5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0067AC"/>
                </a:solidFill>
                <a:latin typeface="Arial"/>
                <a:cs typeface="Arial"/>
              </a:rPr>
              <a:t>ПРОЕКТ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" name="object 81"/>
          <p:cNvSpPr txBox="1"/>
          <p:nvPr/>
        </p:nvSpPr>
        <p:spPr>
          <a:xfrm>
            <a:off x="1035671" y="388514"/>
            <a:ext cx="4202112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2000" spc="-100" dirty="0">
                <a:solidFill>
                  <a:srgbClr val="0067AC"/>
                </a:solidFill>
                <a:latin typeface="Arial"/>
                <a:cs typeface="Arial"/>
              </a:rPr>
              <a:t>ЖИЛЬЕ </a:t>
            </a:r>
            <a:r>
              <a:rPr sz="2000" spc="-110" dirty="0">
                <a:solidFill>
                  <a:srgbClr val="0067AC"/>
                </a:solidFill>
                <a:latin typeface="Arial"/>
                <a:cs typeface="Arial"/>
              </a:rPr>
              <a:t>И </a:t>
            </a:r>
            <a:r>
              <a:rPr sz="2000" spc="-150" dirty="0">
                <a:solidFill>
                  <a:srgbClr val="0067AC"/>
                </a:solidFill>
                <a:latin typeface="Arial"/>
                <a:cs typeface="Arial"/>
              </a:rPr>
              <a:t>ГОРОДСКАЯ</a:t>
            </a:r>
            <a:r>
              <a:rPr sz="2000" spc="-4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2000" spc="-145" dirty="0">
                <a:solidFill>
                  <a:srgbClr val="0067AC"/>
                </a:solidFill>
                <a:latin typeface="Arial"/>
                <a:cs typeface="Arial"/>
              </a:rPr>
              <a:t>СРЕДА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5494" y="862830"/>
            <a:ext cx="7698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Технико-экономические </a:t>
            </a:r>
            <a:r>
              <a:rPr lang="ru-RU" b="1" dirty="0" smtClean="0"/>
              <a:t>показатели: «</a:t>
            </a:r>
            <a:r>
              <a:rPr lang="ru-RU" b="1" dirty="0"/>
              <a:t>Многоквартирный жилой дом по адресу :г Саратов , Заводской район, 5-й Динамовский проезд №</a:t>
            </a:r>
            <a:r>
              <a:rPr lang="ru-RU" b="1" dirty="0" smtClean="0"/>
              <a:t>2, № 4»</a:t>
            </a:r>
          </a:p>
          <a:p>
            <a:pPr algn="ctr"/>
            <a:r>
              <a:rPr lang="ru-RU" b="1" dirty="0" smtClean="0"/>
              <a:t>Дом № 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70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1475656" y="1916832"/>
            <a:ext cx="5940425" cy="29819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4232" y="980728"/>
            <a:ext cx="8110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Ориентировочный перечень аварийных домов, планируемых к расселению в строящиеся дома по 5-му Динамовскому проезду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026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40913" y="1952836"/>
            <a:ext cx="8462174" cy="295232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Строительство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400" b="1" dirty="0" smtClean="0"/>
              <a:t> «Жилые дома по ул. Огородная, 187 в Заводском районе г. Саратова», расположенные по адресу: </a:t>
            </a:r>
            <a:br>
              <a:rPr lang="ru-RU" sz="2400" b="1" dirty="0" smtClean="0"/>
            </a:br>
            <a:r>
              <a:rPr lang="ru-RU" sz="2400" b="1" dirty="0" smtClean="0"/>
              <a:t>- г.  Саратов, Заводской район, ул. Огородная, 187, ж.д. № 1 ;</a:t>
            </a:r>
            <a:br>
              <a:rPr lang="ru-RU" sz="2400" b="1" dirty="0" smtClean="0"/>
            </a:br>
            <a:r>
              <a:rPr lang="ru-RU" sz="2400" b="1" dirty="0" smtClean="0"/>
              <a:t>- г. Саратов, Заводской район, 3-й Артезианский проезд, 8, ж.д. № 2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 </a:t>
            </a:r>
            <a:br>
              <a:rPr lang="ru-RU" sz="2800" dirty="0" smtClean="0"/>
            </a:b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12" name="Picture 3" descr="E:\Дизайн\Презентация по коллеги 2013\Лого города_2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8283" cy="1100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697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ОЛЬЗОВАТЕЛЬ\Desktop\Фото для презентации\Сним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8784976" cy="5604745"/>
          </a:xfrm>
          <a:prstGeom prst="rect">
            <a:avLst/>
          </a:prstGeom>
          <a:noFill/>
        </p:spPr>
      </p:pic>
      <p:pic>
        <p:nvPicPr>
          <p:cNvPr id="4" name="Picture 4" descr="E:\Дизайн\Альбом Благоустроство\Страницы\Офор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006298"/>
            <a:ext cx="4427984" cy="185170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75656" y="18864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188640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«Жилые дома по ул. Огородная, 187 в Заводском районе г. Саратова», расположенные по адресу: </a:t>
            </a:r>
            <a:br>
              <a:rPr lang="ru-RU" sz="1600" dirty="0" smtClean="0"/>
            </a:br>
            <a:r>
              <a:rPr lang="ru-RU" sz="1600" dirty="0" smtClean="0"/>
              <a:t>- г.  Саратов, Заводской район, ул. Огородная, 187, ж.д. № 1 ;</a:t>
            </a:r>
            <a:br>
              <a:rPr lang="ru-RU" sz="1600" dirty="0" smtClean="0"/>
            </a:br>
            <a:r>
              <a:rPr lang="ru-RU" sz="1600" dirty="0" smtClean="0"/>
              <a:t>- г. Саратов, Заводской район, 3-й Артезианский проезд, 8, ж.д. № 2 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788024" y="22768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Ж.д. № 2</a:t>
            </a:r>
            <a:endParaRPr lang="ru-RU" dirty="0"/>
          </a:p>
        </p:txBody>
      </p:sp>
      <p:cxnSp>
        <p:nvCxnSpPr>
          <p:cNvPr id="18" name="Соединительная линия уступом 17"/>
          <p:cNvCxnSpPr/>
          <p:nvPr/>
        </p:nvCxnSpPr>
        <p:spPr>
          <a:xfrm rot="10800000" flipV="1">
            <a:off x="4499992" y="2636912"/>
            <a:ext cx="1296144" cy="275332"/>
          </a:xfrm>
          <a:prstGeom prst="bentConnector3">
            <a:avLst>
              <a:gd name="adj1" fmla="val 7782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88224" y="422108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Ж.д. № 1</a:t>
            </a:r>
            <a:endParaRPr lang="ru-RU" dirty="0"/>
          </a:p>
        </p:txBody>
      </p:sp>
      <p:cxnSp>
        <p:nvCxnSpPr>
          <p:cNvPr id="22" name="Соединительная линия уступом 21"/>
          <p:cNvCxnSpPr/>
          <p:nvPr/>
        </p:nvCxnSpPr>
        <p:spPr>
          <a:xfrm rot="10800000">
            <a:off x="6084168" y="4293096"/>
            <a:ext cx="1584176" cy="288032"/>
          </a:xfrm>
          <a:prstGeom prst="bentConnector3">
            <a:avLst>
              <a:gd name="adj1" fmla="val 6714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5546</TotalTime>
  <Words>777</Words>
  <Application>Microsoft Office PowerPoint</Application>
  <PresentationFormat>Экран (4:3)</PresentationFormat>
  <Paragraphs>1481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Реализация  программы переселения граждан  г. Саратова из аварийного жилищного фонда</vt:lpstr>
      <vt:lpstr>Строительство   многоквартирного жилого дома № 1, расположенного по адресу: г. Саратов, Заводской район, 5-й Динамовский проезд, №2, №4   </vt:lpstr>
      <vt:lpstr>   </vt:lpstr>
      <vt:lpstr>Презентация PowerPoint</vt:lpstr>
      <vt:lpstr>   </vt:lpstr>
      <vt:lpstr>   </vt:lpstr>
      <vt:lpstr>   </vt:lpstr>
      <vt:lpstr>   </vt:lpstr>
      <vt:lpstr>   </vt:lpstr>
      <vt:lpstr>   </vt:lpstr>
      <vt:lpstr>Строительство   многоквартирных жилых домов № 2, №3, расположенных по адресу: г. Саратов, Заводской район, 5-й Динамовский проезд, №2, №4   </vt:lpstr>
      <vt:lpstr>Дом №1</vt:lpstr>
      <vt:lpstr>Дом №1</vt:lpstr>
      <vt:lpstr>Презентация PowerPoint</vt:lpstr>
      <vt:lpstr>Презентация PowerPoint</vt:lpstr>
      <vt:lpstr>   </vt:lpstr>
      <vt:lpstr>Строительство   «Жилые дома по ул. Огородная, 187 в Заводском районе г. Саратова», расположенные по адресу:  - г.  Саратов, Заводской район, ул. Огородная, 187, ж.д. № 1 ; - г. Саратов, Заводской район, 3-й Артезианский проезд, 8, ж.д. № 2   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Presss</dc:creator>
  <cp:lastModifiedBy>Анна Обидина</cp:lastModifiedBy>
  <cp:revision>424</cp:revision>
  <dcterms:created xsi:type="dcterms:W3CDTF">2012-10-25T05:06:06Z</dcterms:created>
  <dcterms:modified xsi:type="dcterms:W3CDTF">2020-03-17T09:08:32Z</dcterms:modified>
</cp:coreProperties>
</file>